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9" r:id="rId4"/>
    <p:sldId id="265" r:id="rId5"/>
    <p:sldId id="262" r:id="rId6"/>
    <p:sldId id="277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E6E6E6"/>
    <a:srgbClr val="EAEAEA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92"/>
    </p:cViewPr>
  </p:sorter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00D55-B157-4ABF-93E1-44BAC0C9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28EB47-DAAD-4271-99D5-1E89A4E03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773E77-594C-4F49-9EC0-E06211FB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F24FEF-F087-495D-904B-2CD05E30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8FDFFC-C956-4B1B-9879-24CEAF00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1161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86A38-768C-4584-97D6-25B4CD74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7B6B2B-36AD-4C50-946A-8EEA5589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FBF635-8D67-4A59-86EA-B8F19400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D4E832-7371-4D55-A314-07F94DD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50A91-DC03-4AA7-8C66-9EDEB901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64966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7B6EA2-0D4E-40AE-BE65-CB00ABCFB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CFEB51-E9DA-43F0-9867-7DA988DAF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079DCC-946C-438B-B65F-2D648F23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7EF06-45C7-4EB7-A318-4F324C0E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BED62E-80F3-4A75-BB1C-AEE864D2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88507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4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CONFIDENTIAL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89518" y="1754717"/>
            <a:ext cx="10612967" cy="40470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42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42BC7-207E-4FBA-A98C-1D017701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2EA5B-49CB-4DA6-AE42-DEB09069F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82DD18-03FB-43BC-A299-215A813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E1CF4-9CE0-4850-B893-4AB6B9FC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D3A0CB-04EE-4221-B4AC-F1028358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4842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0C710-CB5A-44C9-929B-A0691322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D69E02-81DA-4921-BA21-306646AFA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8F1884-2DE7-4113-864C-2AFD5992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AB9AD2-240C-45F3-8590-CD8A6650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E32401-9175-435E-A899-27BBC2FB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10264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BAEBD-24E0-48BD-8134-A1A94F04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D71F9E-C324-4BED-A136-3B41DE1F2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A57302-0AE7-4483-8BA6-A22F95A1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DD6B35-F9BB-42C4-9ED0-DE61DDCE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E2D05D-BE72-4DAE-A2B7-A78B690C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9B4680-E883-4637-AEB1-B783217B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23994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A2423-D189-4B5A-80DA-EB9129C7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7ECB59-283B-4492-A132-D14D988FB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CFDD8A-3A08-49A0-A685-2C7304EAC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64DCA7-B1C8-4EF3-95EE-6FB02524B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D5BAAC-11E9-47AA-AF9A-51528A81C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89B8B0-F9BF-4EE6-8EA8-4CED1D08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D9CAC3-EAF3-47BC-B840-0721EF84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603CFF-669D-4E00-958B-575DDAD9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40255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979C5-B149-46B5-9192-AB439E03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55FECF-CF1F-48A2-AC04-6880D02D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47CF9B-CA53-439C-B759-39354FD4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AD3B6A-989D-4E05-96EC-6F030A4A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83304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E6F350-A45E-42C1-B11A-24F6FF47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056718-139F-4BA6-BC8B-D86EF04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F69EBC-9B85-4C26-8F3E-7B261EDE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6949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F7D42-3490-4D1C-9165-355D8ED5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1F774E-34BA-40E3-A13A-10A2E205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A957BC-5B81-4156-9110-66B042A40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C77BF7-37F9-4FE1-99A0-73505D60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6AAF30-0724-4792-8FC8-2FE9CDA8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EEC915-753A-46AD-8DB3-1E753B5D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43289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F07A7-D99A-45BB-B014-8797B58C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4B4C1A-833D-412C-8A60-CBB1C8CD0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F17F93-A33A-47A0-BAE2-45618D1F9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07FC3C-28B8-4C0B-B477-7485CEB7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5DC558-55D2-4E5E-8DD6-FD7614B1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2DF3C6-730C-4246-B44F-4D14379C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31391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D58375-E1EF-444F-80C3-C4B0D87A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1CE674-FEB1-4FE8-9883-441FF386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5E3D36-4EE5-4586-BA3C-7C508FE38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EEE1F3-29EF-4FDE-BE05-38D0AB6E7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E4A64B-7844-4ACC-BA2B-D162DFF03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7F47EF-C661-4AAD-9196-D82E1A6A4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ristina.guttuso@sigfox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hyperlink" Target="https://www.arrow.com/" TargetMode="External"/><Relationship Id="rId26" Type="http://schemas.openxmlformats.org/officeDocument/2006/relationships/hyperlink" Target="http://www.sdl.com/customers/rs-components.html" TargetMode="External"/><Relationship Id="rId39" Type="http://schemas.openxmlformats.org/officeDocument/2006/relationships/image" Target="../media/image26.png"/><Relationship Id="rId21" Type="http://schemas.openxmlformats.org/officeDocument/2006/relationships/image" Target="../media/image17.gif"/><Relationship Id="rId34" Type="http://schemas.openxmlformats.org/officeDocument/2006/relationships/hyperlink" Target="https://fr.wikipedia.org/wiki/Engie" TargetMode="External"/><Relationship Id="rId42" Type="http://schemas.openxmlformats.org/officeDocument/2006/relationships/hyperlink" Target="http://www.businesswire.com/news/home/20140616005388/en/ThingWorx-Delivers-Advanced-Software-Platform-Global-Distributed" TargetMode="External"/><Relationship Id="rId47" Type="http://schemas.openxmlformats.org/officeDocument/2006/relationships/image" Target="../media/image30.png"/><Relationship Id="rId50" Type="http://schemas.openxmlformats.org/officeDocument/2006/relationships/hyperlink" Target="https://www.owler.com/iaApp/100980/oracle-company-profile" TargetMode="External"/><Relationship Id="rId55" Type="http://schemas.openxmlformats.org/officeDocument/2006/relationships/hyperlink" Target="https://www.airport-suppliers.com/supplier/lyngsoe-systems" TargetMode="External"/><Relationship Id="rId63" Type="http://schemas.openxmlformats.org/officeDocument/2006/relationships/hyperlink" Target="https://commons.wikimedia.org/wiki/File:Sojitz_Corporation_Logo.svg" TargetMode="External"/><Relationship Id="rId68" Type="http://schemas.openxmlformats.org/officeDocument/2006/relationships/image" Target="../media/image44.png"/><Relationship Id="rId7" Type="http://schemas.openxmlformats.org/officeDocument/2006/relationships/image" Target="../media/image8.png"/><Relationship Id="rId2" Type="http://schemas.openxmlformats.org/officeDocument/2006/relationships/hyperlink" Target="http://www.renteknikgroup.com/services/solar-pv/" TargetMode="External"/><Relationship Id="rId16" Type="http://schemas.openxmlformats.org/officeDocument/2006/relationships/hyperlink" Target="https://www.google.fr/url?sa=i&amp;rct=j&amp;q=&amp;esrc=s&amp;source=images&amp;cd=&amp;ved=0ahUKEwiStNf79vLXAhVJIewKHehlBrAQjRwIBw&amp;url=https://www.avnet.com/wps/portal/emea/company/about-avnet/about-avnet-emea/&amp;psig=AOvVaw2oHnu912p3iGf9jZEThaSa&amp;ust=1512565293241114" TargetMode="Externa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hyperlink" Target="https://www.greatech.de/" TargetMode="External"/><Relationship Id="rId32" Type="http://schemas.openxmlformats.org/officeDocument/2006/relationships/hyperlink" Target="http://www.hitssolutions.com/clients/schneider/" TargetMode="External"/><Relationship Id="rId37" Type="http://schemas.openxmlformats.org/officeDocument/2006/relationships/image" Target="../media/image25.jpeg"/><Relationship Id="rId40" Type="http://schemas.openxmlformats.org/officeDocument/2006/relationships/hyperlink" Target="http://www.dhl-apprenticeship.com/" TargetMode="External"/><Relationship Id="rId45" Type="http://schemas.openxmlformats.org/officeDocument/2006/relationships/image" Target="../media/image29.png"/><Relationship Id="rId53" Type="http://schemas.openxmlformats.org/officeDocument/2006/relationships/image" Target="../media/image33.png"/><Relationship Id="rId58" Type="http://schemas.openxmlformats.org/officeDocument/2006/relationships/image" Target="../media/image36.png"/><Relationship Id="rId66" Type="http://schemas.openxmlformats.org/officeDocument/2006/relationships/image" Target="../media/image42.png"/><Relationship Id="rId5" Type="http://schemas.openxmlformats.org/officeDocument/2006/relationships/image" Target="../media/image6.png"/><Relationship Id="rId15" Type="http://schemas.openxmlformats.org/officeDocument/2006/relationships/image" Target="../media/image14.jpeg"/><Relationship Id="rId23" Type="http://schemas.openxmlformats.org/officeDocument/2006/relationships/image" Target="../media/image18.png"/><Relationship Id="rId28" Type="http://schemas.openxmlformats.org/officeDocument/2006/relationships/hyperlink" Target="https://fxdailyreport.com/semiconductor-stock-watch-nxp-semiconductors-nv-nasdaq-nxpi/" TargetMode="External"/><Relationship Id="rId36" Type="http://schemas.openxmlformats.org/officeDocument/2006/relationships/hyperlink" Target="https://www.travelclub.es/conseguirptos/detalle_patrocinador.cfm?codpatro=102" TargetMode="External"/><Relationship Id="rId49" Type="http://schemas.openxmlformats.org/officeDocument/2006/relationships/image" Target="../media/image31.png"/><Relationship Id="rId57" Type="http://schemas.openxmlformats.org/officeDocument/2006/relationships/hyperlink" Target="https://www.argon-digitalsolutions.com/" TargetMode="External"/><Relationship Id="rId61" Type="http://schemas.openxmlformats.org/officeDocument/2006/relationships/hyperlink" Target="http://www.bosch-career.com/en/uk/home_uk/home.html" TargetMode="External"/><Relationship Id="rId10" Type="http://schemas.openxmlformats.org/officeDocument/2006/relationships/image" Target="../media/image11.emf"/><Relationship Id="rId19" Type="http://schemas.openxmlformats.org/officeDocument/2006/relationships/image" Target="../media/image16.png"/><Relationship Id="rId31" Type="http://schemas.openxmlformats.org/officeDocument/2006/relationships/image" Target="../media/image22.jpeg"/><Relationship Id="rId44" Type="http://schemas.openxmlformats.org/officeDocument/2006/relationships/hyperlink" Target="http://logos.wikia.com/wiki/File:SAP-Logo.png" TargetMode="External"/><Relationship Id="rId52" Type="http://schemas.openxmlformats.org/officeDocument/2006/relationships/hyperlink" Target="https://fxdailyreport.com/hewlett-packard-enterprise-co-nyse-hpe-stock-falling-today/" TargetMode="External"/><Relationship Id="rId60" Type="http://schemas.openxmlformats.org/officeDocument/2006/relationships/image" Target="../media/image38.png"/><Relationship Id="rId65" Type="http://schemas.openxmlformats.org/officeDocument/2006/relationships/image" Target="../media/image41.png"/><Relationship Id="rId4" Type="http://schemas.openxmlformats.org/officeDocument/2006/relationships/hyperlink" Target="http://carboncontrolsltd.com/products/oleumtech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s://www.gctsemi.com/index.html" TargetMode="External"/><Relationship Id="rId22" Type="http://schemas.openxmlformats.org/officeDocument/2006/relationships/hyperlink" Target="https://www.digikey.com/" TargetMode="External"/><Relationship Id="rId27" Type="http://schemas.openxmlformats.org/officeDocument/2006/relationships/image" Target="../media/image20.jpeg"/><Relationship Id="rId30" Type="http://schemas.openxmlformats.org/officeDocument/2006/relationships/hyperlink" Target="https://www.indeed.com/cmp/Texas-Instruments,-Inc" TargetMode="External"/><Relationship Id="rId35" Type="http://schemas.openxmlformats.org/officeDocument/2006/relationships/image" Target="../media/image24.png"/><Relationship Id="rId43" Type="http://schemas.openxmlformats.org/officeDocument/2006/relationships/image" Target="../media/image28.jpeg"/><Relationship Id="rId48" Type="http://schemas.openxmlformats.org/officeDocument/2006/relationships/hyperlink" Target="https://aws.amazon.com/" TargetMode="External"/><Relationship Id="rId56" Type="http://schemas.openxmlformats.org/officeDocument/2006/relationships/image" Target="../media/image35.png"/><Relationship Id="rId64" Type="http://schemas.openxmlformats.org/officeDocument/2006/relationships/image" Target="../media/image40.png"/><Relationship Id="rId69" Type="http://schemas.openxmlformats.org/officeDocument/2006/relationships/image" Target="../media/image45.png"/><Relationship Id="rId8" Type="http://schemas.openxmlformats.org/officeDocument/2006/relationships/image" Target="../media/image9.gif"/><Relationship Id="rId51" Type="http://schemas.openxmlformats.org/officeDocument/2006/relationships/image" Target="../media/image32.png"/><Relationship Id="rId3" Type="http://schemas.openxmlformats.org/officeDocument/2006/relationships/image" Target="../media/image5.png"/><Relationship Id="rId12" Type="http://schemas.openxmlformats.org/officeDocument/2006/relationships/hyperlink" Target="http://www.focusst.org/forum/misc.php?do=showattachments&amp;t=32656" TargetMode="External"/><Relationship Id="rId17" Type="http://schemas.openxmlformats.org/officeDocument/2006/relationships/image" Target="../media/image15.jpe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hyperlink" Target="https://fr.wikipedia.org/wiki/Veolia" TargetMode="External"/><Relationship Id="rId46" Type="http://schemas.openxmlformats.org/officeDocument/2006/relationships/hyperlink" Target="http://earthlingcloud.com/secure-azure" TargetMode="External"/><Relationship Id="rId59" Type="http://schemas.openxmlformats.org/officeDocument/2006/relationships/image" Target="../media/image37.png"/><Relationship Id="rId67" Type="http://schemas.openxmlformats.org/officeDocument/2006/relationships/image" Target="../media/image43.png"/><Relationship Id="rId20" Type="http://schemas.openxmlformats.org/officeDocument/2006/relationships/hyperlink" Target="https://www.aubi-plus.de/unternehmen/ebv/" TargetMode="External"/><Relationship Id="rId41" Type="http://schemas.openxmlformats.org/officeDocument/2006/relationships/image" Target="../media/image27.png"/><Relationship Id="rId54" Type="http://schemas.openxmlformats.org/officeDocument/2006/relationships/image" Target="../media/image34.png"/><Relationship Id="rId62" Type="http://schemas.openxmlformats.org/officeDocument/2006/relationships/image" Target="../media/image39.png"/><Relationship Id="rId70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1525" y="3549650"/>
            <a:ext cx="3800475" cy="226218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333399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Cristina GUTTUSO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333399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General Counsel</a:t>
            </a:r>
          </a:p>
          <a:p>
            <a:pPr marL="0" indent="0" algn="ctr">
              <a:buNone/>
            </a:pPr>
            <a:r>
              <a:rPr lang="en-US" sz="1600" b="1" dirty="0" err="1">
                <a:solidFill>
                  <a:srgbClr val="333399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Sigfox</a:t>
            </a:r>
            <a:endParaRPr lang="en-US" sz="1600" b="1" dirty="0">
              <a:solidFill>
                <a:srgbClr val="333399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333399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Impact of GDPR on the </a:t>
            </a:r>
            <a:r>
              <a:rPr lang="fr-FR" sz="2000" b="1" dirty="0" err="1">
                <a:solidFill>
                  <a:srgbClr val="333399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development</a:t>
            </a:r>
            <a:r>
              <a:rPr lang="fr-FR" sz="2000" b="1" dirty="0">
                <a:solidFill>
                  <a:srgbClr val="333399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of the IoT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4B7CDE0-F807-4D9F-9295-5A5CBEE801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19" y="5811715"/>
            <a:ext cx="1573079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1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DB29ED-ADC0-409C-BB82-1B1F50BC8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161" r="-8" b="-8"/>
          <a:stretch/>
        </p:blipFill>
        <p:spPr>
          <a:xfrm>
            <a:off x="1080641" y="803049"/>
            <a:ext cx="2474726" cy="2470743"/>
          </a:xfrm>
          <a:prstGeom prst="rect">
            <a:avLst/>
          </a:prstGeom>
          <a:effectLst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398FC1-94FA-473A-A2CD-9F80E244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4131961"/>
            <a:ext cx="3026663" cy="1097165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92AA4-69CE-4111-B267-0A507AD99C02}"/>
              </a:ext>
            </a:extLst>
          </p:cNvPr>
          <p:cNvSpPr/>
          <p:nvPr/>
        </p:nvSpPr>
        <p:spPr>
          <a:xfrm>
            <a:off x="999241" y="1574276"/>
            <a:ext cx="1062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412" y="-55850"/>
            <a:ext cx="6864512" cy="16301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GDPR and new challenges for the IoT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0472" y="6355080"/>
            <a:ext cx="26609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66968" y="1681316"/>
            <a:ext cx="6798960" cy="4542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Privacy by design – Privacy by default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è"/>
            </a:pPr>
            <a:r>
              <a:rPr lang="fr-FR" i="1" dirty="0" err="1"/>
              <a:t>Should</a:t>
            </a:r>
            <a:r>
              <a:rPr lang="fr-FR" i="1" dirty="0"/>
              <a:t> IoT providers </a:t>
            </a:r>
            <a:r>
              <a:rPr lang="fr-FR" i="1" dirty="0" err="1"/>
              <a:t>opt</a:t>
            </a:r>
            <a:r>
              <a:rPr lang="fr-FR" i="1" dirty="0"/>
              <a:t> for </a:t>
            </a:r>
            <a:r>
              <a:rPr lang="fr-FR" i="1" dirty="0" err="1"/>
              <a:t>less</a:t>
            </a:r>
            <a:r>
              <a:rPr lang="fr-FR" i="1" dirty="0"/>
              <a:t> « intrusive » technologies? </a:t>
            </a:r>
            <a:r>
              <a:rPr lang="fr-FR" i="1" dirty="0" err="1"/>
              <a:t>SmartRetail</a:t>
            </a:r>
            <a:r>
              <a:rPr lang="fr-FR" i="1" dirty="0"/>
              <a:t>: </a:t>
            </a:r>
            <a:r>
              <a:rPr lang="fr-FR" i="1" dirty="0" err="1"/>
              <a:t>infrared</a:t>
            </a:r>
            <a:r>
              <a:rPr lang="fr-FR" i="1" dirty="0"/>
              <a:t> or thermal </a:t>
            </a:r>
            <a:r>
              <a:rPr lang="fr-FR" i="1" dirty="0" err="1"/>
              <a:t>imaging</a:t>
            </a:r>
            <a:r>
              <a:rPr lang="fr-FR" i="1" dirty="0"/>
              <a:t> </a:t>
            </a:r>
            <a:r>
              <a:rPr lang="fr-FR" i="1" dirty="0" err="1"/>
              <a:t>sensors</a:t>
            </a:r>
            <a:r>
              <a:rPr lang="fr-FR" i="1" dirty="0"/>
              <a:t> </a:t>
            </a:r>
            <a:r>
              <a:rPr lang="fr-FR" i="1" dirty="0" err="1"/>
              <a:t>instead</a:t>
            </a:r>
            <a:r>
              <a:rPr lang="fr-FR" i="1" dirty="0"/>
              <a:t> of </a:t>
            </a:r>
            <a:r>
              <a:rPr lang="fr-FR" i="1" dirty="0" err="1"/>
              <a:t>video</a:t>
            </a:r>
            <a:r>
              <a:rPr lang="fr-FR" i="1" dirty="0"/>
              <a:t> or wifi ?</a:t>
            </a:r>
          </a:p>
          <a:p>
            <a:pPr marL="0" indent="0">
              <a:buNone/>
            </a:pPr>
            <a:r>
              <a:rPr lang="fr-FR" i="1" dirty="0">
                <a:sym typeface="Wingdings" panose="05000000000000000000" pitchFamily="2" charset="2"/>
              </a:rPr>
              <a:t> </a:t>
            </a:r>
            <a:r>
              <a:rPr lang="fr-FR" i="1" dirty="0"/>
              <a:t>How to </a:t>
            </a:r>
            <a:r>
              <a:rPr lang="fr-FR" i="1" dirty="0" err="1"/>
              <a:t>guarantee</a:t>
            </a:r>
            <a:r>
              <a:rPr lang="fr-FR" i="1" dirty="0"/>
              <a:t> </a:t>
            </a:r>
            <a:r>
              <a:rPr lang="fr-FR" i="1" dirty="0" err="1"/>
              <a:t>security</a:t>
            </a:r>
            <a:r>
              <a:rPr lang="fr-FR" i="1" dirty="0"/>
              <a:t> by default in a </a:t>
            </a:r>
            <a:r>
              <a:rPr lang="fr-FR" i="1" dirty="0" err="1"/>
              <a:t>fragmented</a:t>
            </a:r>
            <a:r>
              <a:rPr lang="fr-FR" i="1" dirty="0"/>
              <a:t> value </a:t>
            </a:r>
            <a:r>
              <a:rPr lang="fr-FR" i="1" dirty="0" err="1"/>
              <a:t>chain</a:t>
            </a:r>
            <a:r>
              <a:rPr lang="fr-FR" i="1" dirty="0"/>
              <a:t>?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/>
            <a:endParaRPr lang="en-US" sz="3600" dirty="0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44EC07A9-2226-48FF-AA84-E6BE8F76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96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B126FAB-F6E4-4647-86BA-B9B7D5FCA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7" r="26814" b="-1"/>
          <a:stretch/>
        </p:blipFill>
        <p:spPr>
          <a:xfrm>
            <a:off x="6204155" y="10"/>
            <a:ext cx="5987844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906652-9650-4B6A-B251-4776BEA1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40" y="-196645"/>
            <a:ext cx="5499048" cy="1784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GDPR and new challenges for the IoT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D78BC4-D134-49F3-8B45-99BA5306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356350"/>
            <a:ext cx="28906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3319AD-A75D-4EA2-8ECB-23AB63B9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66D4C5D-7AC3-4807-9D93-0A4EB2E32F60}"/>
              </a:ext>
            </a:extLst>
          </p:cNvPr>
          <p:cNvSpPr txBox="1">
            <a:spLocks/>
          </p:cNvSpPr>
          <p:nvPr/>
        </p:nvSpPr>
        <p:spPr>
          <a:xfrm>
            <a:off x="655321" y="1917290"/>
            <a:ext cx="5548834" cy="411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subcontractors and ecosystem fragmentation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Liabilities and direct sanctions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92FA0D8F-88C1-4175-8CBC-DFB2F11F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7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7EF5A-6A07-48BC-81AF-EACD4097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6296819"/>
          </a:xfrm>
        </p:spPr>
        <p:txBody>
          <a:bodyPr/>
          <a:lstStyle/>
          <a:p>
            <a:r>
              <a:rPr lang="fr-FR" sz="4000" dirty="0"/>
              <a:t>MERCI - THANK YOU!</a:t>
            </a:r>
            <a:br>
              <a:rPr lang="fr-FR" dirty="0"/>
            </a:br>
            <a:br>
              <a:rPr lang="fr-FR" dirty="0"/>
            </a:br>
            <a:r>
              <a:rPr lang="fr-FR" sz="3600" dirty="0"/>
              <a:t>Cristina Guttuso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Email: </a:t>
            </a:r>
            <a:r>
              <a:rPr lang="fr-FR" dirty="0">
                <a:hlinkClick r:id="rId2"/>
              </a:rPr>
              <a:t>cristina.guttuso@sigfox.com</a:t>
            </a:r>
            <a:br>
              <a:rPr lang="fr-FR" dirty="0"/>
            </a:br>
            <a:r>
              <a:rPr lang="fr-FR" dirty="0"/>
              <a:t>Phone: +33 6 49 31 98 49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83570C-B6EE-4E96-953C-3BC713C7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9EE7B5-A62F-4989-8CE6-897041DC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EF37C6-719D-4995-8C59-0EB4186B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73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33399"/>
                </a:solidFill>
                <a:latin typeface="+mn-lt"/>
              </a:rPr>
              <a:t>IoT and the data </a:t>
            </a:r>
            <a:r>
              <a:rPr lang="fr-FR" dirty="0" err="1">
                <a:solidFill>
                  <a:srgbClr val="333399"/>
                </a:solidFill>
                <a:latin typeface="+mn-lt"/>
              </a:rPr>
              <a:t>economy</a:t>
            </a:r>
            <a:r>
              <a:rPr lang="fr-FR" dirty="0">
                <a:solidFill>
                  <a:srgbClr val="333399"/>
                </a:solidFill>
                <a:latin typeface="+mn-lt"/>
              </a:rPr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AF3AC9-E191-481A-9694-0A3CEEA1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970" y="1946018"/>
            <a:ext cx="3055447" cy="3000895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5BB26B-6C2E-47A3-AA42-9FAB2B6D804C}"/>
              </a:ext>
            </a:extLst>
          </p:cNvPr>
          <p:cNvSpPr/>
          <p:nvPr/>
        </p:nvSpPr>
        <p:spPr>
          <a:xfrm>
            <a:off x="609600" y="1498863"/>
            <a:ext cx="821976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IoT is an </a:t>
            </a:r>
            <a:r>
              <a:rPr lang="en-US" sz="2800"/>
              <a:t>industry with </a:t>
            </a:r>
            <a:r>
              <a:rPr lang="en-US" sz="2800" dirty="0"/>
              <a:t>heavy focus on data collection, data analytics and data monetization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Not all IoT use cases are about personal data: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Industrial IoT</a:t>
            </a:r>
            <a:r>
              <a:rPr lang="en-US" sz="2800" dirty="0"/>
              <a:t>: manufacturing, logistics, transportation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Consumer IoT</a:t>
            </a:r>
            <a:r>
              <a:rPr lang="en-US" sz="2800" dirty="0"/>
              <a:t>: smart homes, wearables, healthcare</a:t>
            </a: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fr-FR" sz="2400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08585154-09FD-48DB-9716-FB9A28EF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8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36AD5B1D-125E-4D8E-BBCF-DFD7C87E6CA8}"/>
              </a:ext>
            </a:extLst>
          </p:cNvPr>
          <p:cNvSpPr/>
          <p:nvPr/>
        </p:nvSpPr>
        <p:spPr>
          <a:xfrm>
            <a:off x="178471" y="5102632"/>
            <a:ext cx="11610879" cy="1253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Ubuntu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CCD3FC-76DD-40AF-A50D-84BB883F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169374"/>
            <a:ext cx="11149781" cy="62049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333399"/>
                </a:solidFill>
                <a:latin typeface="+mn-lt"/>
                <a:ea typeface="Gulim" panose="020B0600000101010101" pitchFamily="34" charset="-127"/>
              </a:rPr>
              <a:t>Industrial IoT value chain  - </a:t>
            </a:r>
            <a:r>
              <a:rPr lang="en-US" sz="3000" b="1" dirty="0" err="1">
                <a:solidFill>
                  <a:srgbClr val="333399"/>
                </a:solidFill>
                <a:latin typeface="+mn-lt"/>
                <a:ea typeface="Gulim" panose="020B0600000101010101" pitchFamily="34" charset="-127"/>
              </a:rPr>
              <a:t>Sigfox</a:t>
            </a:r>
            <a:r>
              <a:rPr lang="en-US" sz="3000" b="1" dirty="0">
                <a:solidFill>
                  <a:srgbClr val="333399"/>
                </a:solidFill>
                <a:latin typeface="+mn-lt"/>
                <a:ea typeface="Gulim" panose="020B0600000101010101" pitchFamily="34" charset="-127"/>
              </a:rPr>
              <a:t> in the ecosystem 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ADD20B86-6529-4804-98DB-BDDCAC327EA6}"/>
              </a:ext>
            </a:extLst>
          </p:cNvPr>
          <p:cNvSpPr txBox="1"/>
          <p:nvPr/>
        </p:nvSpPr>
        <p:spPr>
          <a:xfrm>
            <a:off x="650373" y="1660391"/>
            <a:ext cx="1877874" cy="284657"/>
          </a:xfrm>
          <a:prstGeom prst="rect">
            <a:avLst/>
          </a:prstGeom>
          <a:noFill/>
        </p:spPr>
        <p:txBody>
          <a:bodyPr wrap="square" lIns="99023" tIns="49512" rIns="99023" bIns="49512" rtlCol="0" anchor="t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66669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Device Maker</a:t>
            </a:r>
          </a:p>
        </p:txBody>
      </p:sp>
      <p:grpSp>
        <p:nvGrpSpPr>
          <p:cNvPr id="101" name="Groupe 2">
            <a:extLst>
              <a:ext uri="{FF2B5EF4-FFF2-40B4-BE49-F238E27FC236}">
                <a16:creationId xmlns:a16="http://schemas.microsoft.com/office/drawing/2014/main" id="{A847F241-8571-44C5-A0A3-2BD3E4A51616}"/>
              </a:ext>
            </a:extLst>
          </p:cNvPr>
          <p:cNvGrpSpPr/>
          <p:nvPr/>
        </p:nvGrpSpPr>
        <p:grpSpPr>
          <a:xfrm>
            <a:off x="52437" y="2067749"/>
            <a:ext cx="3267390" cy="2918196"/>
            <a:chOff x="85531" y="2131892"/>
            <a:chExt cx="2888926" cy="2702253"/>
          </a:xfrm>
        </p:grpSpPr>
        <p:pic>
          <p:nvPicPr>
            <p:cNvPr id="102" name="Picture 16" descr="Image result for kamstrup">
              <a:hlinkClick r:id="rId2"/>
              <a:extLst>
                <a:ext uri="{FF2B5EF4-FFF2-40B4-BE49-F238E27FC236}">
                  <a16:creationId xmlns:a16="http://schemas.microsoft.com/office/drawing/2014/main" id="{784CA598-9FC0-4434-AE22-BDF4C63D1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132" y="2641857"/>
              <a:ext cx="999325" cy="34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34" descr="Résultat de recherche d'images pour &quot;oleum tech&quot;">
              <a:hlinkClick r:id="rId4"/>
              <a:extLst>
                <a:ext uri="{FF2B5EF4-FFF2-40B4-BE49-F238E27FC236}">
                  <a16:creationId xmlns:a16="http://schemas.microsoft.com/office/drawing/2014/main" id="{0E832A24-0D19-47E7-ABBB-BCD82DB0F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881" y="2843163"/>
              <a:ext cx="804533" cy="804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Billede 1" descr="image007">
              <a:extLst>
                <a:ext uri="{FF2B5EF4-FFF2-40B4-BE49-F238E27FC236}">
                  <a16:creationId xmlns:a16="http://schemas.microsoft.com/office/drawing/2014/main" id="{97983C24-370C-4AFB-9FFB-6345870C8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850" y="2131892"/>
              <a:ext cx="765167" cy="42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Image 39">
              <a:extLst>
                <a:ext uri="{FF2B5EF4-FFF2-40B4-BE49-F238E27FC236}">
                  <a16:creationId xmlns:a16="http://schemas.microsoft.com/office/drawing/2014/main" id="{83E3BC51-E8D8-4ECF-BAD5-DB4CB067D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-6912" b="43882"/>
            <a:stretch/>
          </p:blipFill>
          <p:spPr>
            <a:xfrm>
              <a:off x="2154995" y="3465241"/>
              <a:ext cx="548114" cy="348379"/>
            </a:xfrm>
            <a:prstGeom prst="rect">
              <a:avLst/>
            </a:prstGeom>
          </p:spPr>
        </p:pic>
        <p:pic>
          <p:nvPicPr>
            <p:cNvPr id="106" name="Picture 10" descr="Résultat de recherche d'images pour &quot;sayme&quot;">
              <a:extLst>
                <a:ext uri="{FF2B5EF4-FFF2-40B4-BE49-F238E27FC236}">
                  <a16:creationId xmlns:a16="http://schemas.microsoft.com/office/drawing/2014/main" id="{D8EE604E-ADD8-4FD4-A75F-1C0E9B53A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594" y="4033240"/>
              <a:ext cx="712819" cy="22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Résultat de recherche d'images pour &quot;iota sigfox&quot;">
              <a:extLst>
                <a:ext uri="{FF2B5EF4-FFF2-40B4-BE49-F238E27FC236}">
                  <a16:creationId xmlns:a16="http://schemas.microsoft.com/office/drawing/2014/main" id="{4ACDED42-8027-4C12-8298-50AEF4EDF6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3624" y="4537900"/>
              <a:ext cx="380663" cy="1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Image 27">
              <a:extLst>
                <a:ext uri="{FF2B5EF4-FFF2-40B4-BE49-F238E27FC236}">
                  <a16:creationId xmlns:a16="http://schemas.microsoft.com/office/drawing/2014/main" id="{76435E2F-4540-4307-A2CF-A93F027E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154" y="3945887"/>
              <a:ext cx="415100" cy="423363"/>
            </a:xfrm>
            <a:prstGeom prst="rect">
              <a:avLst/>
            </a:prstGeom>
          </p:spPr>
        </p:pic>
        <p:pic>
          <p:nvPicPr>
            <p:cNvPr id="109" name="Picture 2" descr="innocomm">
              <a:extLst>
                <a:ext uri="{FF2B5EF4-FFF2-40B4-BE49-F238E27FC236}">
                  <a16:creationId xmlns:a16="http://schemas.microsoft.com/office/drawing/2014/main" id="{ED210CFA-56A6-4490-8605-49FC82C1B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0" y="3610285"/>
              <a:ext cx="785831" cy="23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0" descr="Image result for st logo">
              <a:hlinkClick r:id="rId12"/>
              <a:extLst>
                <a:ext uri="{FF2B5EF4-FFF2-40B4-BE49-F238E27FC236}">
                  <a16:creationId xmlns:a16="http://schemas.microsoft.com/office/drawing/2014/main" id="{BEB0371B-5701-472F-A912-9B1630904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3" y="2158079"/>
              <a:ext cx="498789" cy="366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2" descr="Logo">
              <a:hlinkClick r:id="rId14"/>
              <a:extLst>
                <a:ext uri="{FF2B5EF4-FFF2-40B4-BE49-F238E27FC236}">
                  <a16:creationId xmlns:a16="http://schemas.microsoft.com/office/drawing/2014/main" id="{514A21DB-3ADE-4EF1-876B-F64BFBE3D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54" y="4476951"/>
              <a:ext cx="540190" cy="225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54" descr="Image result for avnet">
              <a:hlinkClick r:id="rId16"/>
              <a:extLst>
                <a:ext uri="{FF2B5EF4-FFF2-40B4-BE49-F238E27FC236}">
                  <a16:creationId xmlns:a16="http://schemas.microsoft.com/office/drawing/2014/main" id="{BB9FF258-17E3-4A0D-9A01-173942468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85" y="2638721"/>
              <a:ext cx="740830" cy="416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56" descr="Image result for arrow distribution logo">
              <a:hlinkClick r:id="rId18"/>
              <a:extLst>
                <a:ext uri="{FF2B5EF4-FFF2-40B4-BE49-F238E27FC236}">
                  <a16:creationId xmlns:a16="http://schemas.microsoft.com/office/drawing/2014/main" id="{DEEC0C3C-CA17-4D3A-ACAA-51022E74B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51" y="3555676"/>
              <a:ext cx="648858" cy="324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60" descr="Image result for EBV elektronik">
              <a:hlinkClick r:id="rId20"/>
              <a:extLst>
                <a:ext uri="{FF2B5EF4-FFF2-40B4-BE49-F238E27FC236}">
                  <a16:creationId xmlns:a16="http://schemas.microsoft.com/office/drawing/2014/main" id="{E039C632-EF66-45B6-AD54-564AA38BD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36" y="3116675"/>
              <a:ext cx="1019326" cy="31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62" descr="Image result for digikey">
              <a:hlinkClick r:id="rId22"/>
              <a:extLst>
                <a:ext uri="{FF2B5EF4-FFF2-40B4-BE49-F238E27FC236}">
                  <a16:creationId xmlns:a16="http://schemas.microsoft.com/office/drawing/2014/main" id="{63C52259-B003-4DFB-AB8F-32FF58675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424" y="2192456"/>
              <a:ext cx="621048" cy="333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Image result for greatech distributor">
              <a:hlinkClick r:id="rId24"/>
              <a:extLst>
                <a:ext uri="{FF2B5EF4-FFF2-40B4-BE49-F238E27FC236}">
                  <a16:creationId xmlns:a16="http://schemas.microsoft.com/office/drawing/2014/main" id="{1FE37C76-0EC5-466D-9D1B-76BF5E5C1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440" y="3961465"/>
              <a:ext cx="528425" cy="43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Image result for RS Components">
              <a:hlinkClick r:id="rId26"/>
              <a:extLst>
                <a:ext uri="{FF2B5EF4-FFF2-40B4-BE49-F238E27FC236}">
                  <a16:creationId xmlns:a16="http://schemas.microsoft.com/office/drawing/2014/main" id="{804E0AB0-FBAA-41A9-A10E-495DB1607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82" y="4392821"/>
              <a:ext cx="786267" cy="441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Image result for NXP">
              <a:hlinkClick r:id="rId28"/>
              <a:extLst>
                <a:ext uri="{FF2B5EF4-FFF2-40B4-BE49-F238E27FC236}">
                  <a16:creationId xmlns:a16="http://schemas.microsoft.com/office/drawing/2014/main" id="{89E96D47-A21D-415C-8E33-54AFCC035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88" y="2668189"/>
              <a:ext cx="618449" cy="336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4" descr="Image result for texas instruments">
              <a:hlinkClick r:id="rId30"/>
              <a:extLst>
                <a:ext uri="{FF2B5EF4-FFF2-40B4-BE49-F238E27FC236}">
                  <a16:creationId xmlns:a16="http://schemas.microsoft.com/office/drawing/2014/main" id="{D0B4FCDE-C813-46B9-A949-BBA2985C1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31" y="3123491"/>
              <a:ext cx="838502" cy="29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1">
            <a:extLst>
              <a:ext uri="{FF2B5EF4-FFF2-40B4-BE49-F238E27FC236}">
                <a16:creationId xmlns:a16="http://schemas.microsoft.com/office/drawing/2014/main" id="{F790B9CA-4FDE-4D79-A826-AE6BEAB3B5C5}"/>
              </a:ext>
            </a:extLst>
          </p:cNvPr>
          <p:cNvSpPr txBox="1"/>
          <p:nvPr/>
        </p:nvSpPr>
        <p:spPr>
          <a:xfrm>
            <a:off x="7810418" y="1659064"/>
            <a:ext cx="2679420" cy="284657"/>
          </a:xfrm>
          <a:prstGeom prst="rect">
            <a:avLst/>
          </a:prstGeom>
          <a:noFill/>
        </p:spPr>
        <p:txBody>
          <a:bodyPr wrap="square" lIns="99023" tIns="49512" rIns="99023" bIns="49512" rtlCol="0" anchor="t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66669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Solution Maker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77494" y="1019426"/>
            <a:ext cx="5068688" cy="543132"/>
            <a:chOff x="5981184" y="1373817"/>
            <a:chExt cx="3233685" cy="407349"/>
          </a:xfrm>
        </p:grpSpPr>
        <p:sp>
          <p:nvSpPr>
            <p:cNvPr id="90" name="Flèche : chevron 65">
              <a:extLst>
                <a:ext uri="{FF2B5EF4-FFF2-40B4-BE49-F238E27FC236}">
                  <a16:creationId xmlns:a16="http://schemas.microsoft.com/office/drawing/2014/main" id="{59B3DCA7-4543-41E3-9165-26B4B0D0D13D}"/>
                </a:ext>
              </a:extLst>
            </p:cNvPr>
            <p:cNvSpPr/>
            <p:nvPr/>
          </p:nvSpPr>
          <p:spPr>
            <a:xfrm>
              <a:off x="5981184" y="1374497"/>
              <a:ext cx="1072265" cy="406669"/>
            </a:xfrm>
            <a:prstGeom prst="chevron">
              <a:avLst/>
            </a:prstGeom>
            <a:solidFill>
              <a:schemeClr val="accent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097204"/>
                <a:satOff val="0"/>
                <a:lumOff val="3235"/>
                <a:alphaOff val="0"/>
              </a:schemeClr>
            </a:fillRef>
            <a:effectRef idx="0">
              <a:schemeClr val="accent4">
                <a:hueOff val="-2097204"/>
                <a:satOff val="0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Flèche : chevron 6">
              <a:extLst>
                <a:ext uri="{FF2B5EF4-FFF2-40B4-BE49-F238E27FC236}">
                  <a16:creationId xmlns:a16="http://schemas.microsoft.com/office/drawing/2014/main" id="{92121DD5-8DCB-45F4-B294-0A2EBBBA78D9}"/>
                </a:ext>
              </a:extLst>
            </p:cNvPr>
            <p:cNvSpPr txBox="1"/>
            <p:nvPr/>
          </p:nvSpPr>
          <p:spPr>
            <a:xfrm>
              <a:off x="6180647" y="1374497"/>
              <a:ext cx="673340" cy="4066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22268">
                <a:spcBef>
                  <a:spcPct val="0"/>
                </a:spcBef>
                <a:defRPr/>
              </a:pPr>
              <a:endParaRPr lang="en-US" sz="1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 defTabSz="622268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IoT Platforms</a:t>
              </a:r>
            </a:p>
            <a:p>
              <a:pPr algn="ctr" defTabSz="622268">
                <a:spcBef>
                  <a:spcPct val="0"/>
                </a:spcBef>
                <a:defRPr/>
              </a:pPr>
              <a:endParaRPr lang="en-US" sz="1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3" name="Flèche : chevron 63">
              <a:extLst>
                <a:ext uri="{FF2B5EF4-FFF2-40B4-BE49-F238E27FC236}">
                  <a16:creationId xmlns:a16="http://schemas.microsoft.com/office/drawing/2014/main" id="{F6279467-EEA7-4A53-82AE-9A60B23E28C0}"/>
                </a:ext>
              </a:extLst>
            </p:cNvPr>
            <p:cNvSpPr/>
            <p:nvPr/>
          </p:nvSpPr>
          <p:spPr>
            <a:xfrm>
              <a:off x="6903581" y="1374497"/>
              <a:ext cx="1066090" cy="406669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194409"/>
                <a:satOff val="0"/>
                <a:lumOff val="6470"/>
                <a:alphaOff val="0"/>
              </a:schemeClr>
            </a:fillRef>
            <a:effectRef idx="0">
              <a:schemeClr val="accent4">
                <a:hueOff val="-4194409"/>
                <a:satOff val="0"/>
                <a:lumOff val="64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Flèche : chevron 8">
              <a:extLst>
                <a:ext uri="{FF2B5EF4-FFF2-40B4-BE49-F238E27FC236}">
                  <a16:creationId xmlns:a16="http://schemas.microsoft.com/office/drawing/2014/main" id="{03E305A7-73A3-480E-A7F1-5B6DBA2A57DA}"/>
                </a:ext>
              </a:extLst>
            </p:cNvPr>
            <p:cNvSpPr txBox="1"/>
            <p:nvPr/>
          </p:nvSpPr>
          <p:spPr>
            <a:xfrm>
              <a:off x="7079177" y="1374497"/>
              <a:ext cx="667513" cy="4066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222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Solution  Integration</a:t>
              </a:r>
            </a:p>
          </p:txBody>
        </p:sp>
        <p:sp>
          <p:nvSpPr>
            <p:cNvPr id="96" name="Flèche : chevron 61">
              <a:extLst>
                <a:ext uri="{FF2B5EF4-FFF2-40B4-BE49-F238E27FC236}">
                  <a16:creationId xmlns:a16="http://schemas.microsoft.com/office/drawing/2014/main" id="{C952593A-C4FD-4B55-A49A-1182A9DC0989}"/>
                </a:ext>
              </a:extLst>
            </p:cNvPr>
            <p:cNvSpPr/>
            <p:nvPr/>
          </p:nvSpPr>
          <p:spPr>
            <a:xfrm>
              <a:off x="7890515" y="1373817"/>
              <a:ext cx="981345" cy="406669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6291613"/>
                <a:satOff val="0"/>
                <a:lumOff val="9706"/>
                <a:alphaOff val="0"/>
              </a:schemeClr>
            </a:fillRef>
            <a:effectRef idx="0">
              <a:schemeClr val="accent4">
                <a:hueOff val="-6291613"/>
                <a:satOff val="0"/>
                <a:lumOff val="9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Flèche : chevron 10">
              <a:extLst>
                <a:ext uri="{FF2B5EF4-FFF2-40B4-BE49-F238E27FC236}">
                  <a16:creationId xmlns:a16="http://schemas.microsoft.com/office/drawing/2014/main" id="{663B780E-C6C8-4286-A708-4302C755BD92}"/>
                </a:ext>
              </a:extLst>
            </p:cNvPr>
            <p:cNvSpPr txBox="1"/>
            <p:nvPr/>
          </p:nvSpPr>
          <p:spPr>
            <a:xfrm>
              <a:off x="7781257" y="1373817"/>
              <a:ext cx="1433612" cy="4066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defTabSz="6222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rgbClr val="230066"/>
                  </a:solidFill>
                  <a:latin typeface="Arial" charset="0"/>
                  <a:ea typeface="Arial" charset="0"/>
                  <a:cs typeface="Arial" charset="0"/>
                </a:rPr>
                <a:t>            Customer </a:t>
              </a:r>
              <a:br>
                <a:rPr lang="en-US" sz="1200" b="1" dirty="0">
                  <a:solidFill>
                    <a:srgbClr val="230066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200" b="1" dirty="0">
                  <a:solidFill>
                    <a:srgbClr val="230066"/>
                  </a:solidFill>
                  <a:latin typeface="Arial" charset="0"/>
                  <a:ea typeface="Arial" charset="0"/>
                  <a:cs typeface="Arial" charset="0"/>
                </a:rPr>
                <a:t>           or Consumer</a:t>
              </a:r>
            </a:p>
          </p:txBody>
        </p:sp>
      </p:grpSp>
      <p:grpSp>
        <p:nvGrpSpPr>
          <p:cNvPr id="120" name="Groupe 8">
            <a:extLst>
              <a:ext uri="{FF2B5EF4-FFF2-40B4-BE49-F238E27FC236}">
                <a16:creationId xmlns:a16="http://schemas.microsoft.com/office/drawing/2014/main" id="{195E8CBE-1336-45BE-B68E-9C46186C004E}"/>
              </a:ext>
            </a:extLst>
          </p:cNvPr>
          <p:cNvGrpSpPr/>
          <p:nvPr/>
        </p:nvGrpSpPr>
        <p:grpSpPr>
          <a:xfrm>
            <a:off x="7629512" y="2050916"/>
            <a:ext cx="3993101" cy="2941826"/>
            <a:chOff x="5547307" y="991586"/>
            <a:chExt cx="3293363" cy="2768767"/>
          </a:xfrm>
        </p:grpSpPr>
        <p:pic>
          <p:nvPicPr>
            <p:cNvPr id="121" name="Picture 26" descr="Image result for schneider electric">
              <a:hlinkClick r:id="rId32"/>
              <a:extLst>
                <a:ext uri="{FF2B5EF4-FFF2-40B4-BE49-F238E27FC236}">
                  <a16:creationId xmlns:a16="http://schemas.microsoft.com/office/drawing/2014/main" id="{DA5890F5-DD26-403C-8E70-B11914E8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109" y="2937760"/>
              <a:ext cx="703295" cy="21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8" descr="Image result for engie">
              <a:hlinkClick r:id="rId34"/>
              <a:extLst>
                <a:ext uri="{FF2B5EF4-FFF2-40B4-BE49-F238E27FC236}">
                  <a16:creationId xmlns:a16="http://schemas.microsoft.com/office/drawing/2014/main" id="{FC588404-6A0F-46EA-AFD3-143F9CC44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737" y="1593213"/>
              <a:ext cx="619650" cy="208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32" descr="Image result for securitas direct">
              <a:hlinkClick r:id="rId36"/>
              <a:extLst>
                <a:ext uri="{FF2B5EF4-FFF2-40B4-BE49-F238E27FC236}">
                  <a16:creationId xmlns:a16="http://schemas.microsoft.com/office/drawing/2014/main" id="{D22823C9-134E-4723-A01B-40A3AD1BA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806" y="991586"/>
              <a:ext cx="689019" cy="43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34" descr="Image result for veolia">
              <a:hlinkClick r:id="rId38"/>
              <a:extLst>
                <a:ext uri="{FF2B5EF4-FFF2-40B4-BE49-F238E27FC236}">
                  <a16:creationId xmlns:a16="http://schemas.microsoft.com/office/drawing/2014/main" id="{7E88E222-C094-4325-8642-EAE039603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311" y="3357192"/>
              <a:ext cx="932359" cy="380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36" descr="Image result for DHL">
              <a:hlinkClick r:id="rId40"/>
              <a:extLst>
                <a:ext uri="{FF2B5EF4-FFF2-40B4-BE49-F238E27FC236}">
                  <a16:creationId xmlns:a16="http://schemas.microsoft.com/office/drawing/2014/main" id="{6E56FD0C-89EA-4A5E-AF05-2CE7FDCC6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300" y="2521604"/>
              <a:ext cx="694525" cy="15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Image result for thingworx logo">
              <a:hlinkClick r:id="rId42"/>
              <a:extLst>
                <a:ext uri="{FF2B5EF4-FFF2-40B4-BE49-F238E27FC236}">
                  <a16:creationId xmlns:a16="http://schemas.microsoft.com/office/drawing/2014/main" id="{5D2BC8DD-D735-440B-A7A5-9606E2FF0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307" y="2053584"/>
              <a:ext cx="965772" cy="24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Image result for sap logo">
              <a:hlinkClick r:id="rId44"/>
              <a:extLst>
                <a:ext uri="{FF2B5EF4-FFF2-40B4-BE49-F238E27FC236}">
                  <a16:creationId xmlns:a16="http://schemas.microsoft.com/office/drawing/2014/main" id="{514D9B81-A0B9-4297-A030-73DEABB80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291" y="1094200"/>
              <a:ext cx="514437" cy="25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6" descr="Image result for microsoft azure">
              <a:hlinkClick r:id="rId46"/>
              <a:extLst>
                <a:ext uri="{FF2B5EF4-FFF2-40B4-BE49-F238E27FC236}">
                  <a16:creationId xmlns:a16="http://schemas.microsoft.com/office/drawing/2014/main" id="{BCC8A09B-066C-493B-96E2-3ED507FC5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379" y="1398112"/>
              <a:ext cx="820688" cy="615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28" descr="Image result for AWS">
              <a:hlinkClick r:id="rId48"/>
              <a:extLst>
                <a:ext uri="{FF2B5EF4-FFF2-40B4-BE49-F238E27FC236}">
                  <a16:creationId xmlns:a16="http://schemas.microsoft.com/office/drawing/2014/main" id="{A7FE006C-2C98-469E-B830-9FEF4ABB1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329" y="2818041"/>
              <a:ext cx="839737" cy="4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2" descr="Image result for oracle">
              <a:hlinkClick r:id="rId50"/>
              <a:extLst>
                <a:ext uri="{FF2B5EF4-FFF2-40B4-BE49-F238E27FC236}">
                  <a16:creationId xmlns:a16="http://schemas.microsoft.com/office/drawing/2014/main" id="{327DC3BC-AE9F-48A5-8EA4-E106ECC2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479" y="2552310"/>
              <a:ext cx="715349" cy="10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4" descr="Image result for HPE">
              <a:hlinkClick r:id="rId52"/>
              <a:extLst>
                <a:ext uri="{FF2B5EF4-FFF2-40B4-BE49-F238E27FC236}">
                  <a16:creationId xmlns:a16="http://schemas.microsoft.com/office/drawing/2014/main" id="{AAAA140D-9AC5-4DA1-A3C4-44F2BB4BB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16" y="3300072"/>
              <a:ext cx="816894" cy="344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">
              <a:extLst>
                <a:ext uri="{FF2B5EF4-FFF2-40B4-BE49-F238E27FC236}">
                  <a16:creationId xmlns:a16="http://schemas.microsoft.com/office/drawing/2014/main" id="{8A7E2CFE-8F38-4025-B86B-2F0A5D1B9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6950343" y="1627981"/>
              <a:ext cx="491196" cy="179813"/>
            </a:xfrm>
            <a:prstGeom prst="rect">
              <a:avLst/>
            </a:prstGeom>
          </p:spPr>
        </p:pic>
        <p:pic>
          <p:nvPicPr>
            <p:cNvPr id="133" name="Picture 22" descr="Résultat de recherche d'images pour &quot;lyngsoe logo&quot;">
              <a:hlinkClick r:id="rId55"/>
              <a:extLst>
                <a:ext uri="{FF2B5EF4-FFF2-40B4-BE49-F238E27FC236}">
                  <a16:creationId xmlns:a16="http://schemas.microsoft.com/office/drawing/2014/main" id="{520A3587-6E31-4E47-88A8-CE90FB923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021" y="2461672"/>
              <a:ext cx="550101" cy="24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3" descr="https://static.wixstatic.com/media/1079d6_8a342f0aa123486a9ebb65eb5cbff6ba~mv2.png/v1/fill/w_158,h_48,al_c,usm_0.66_1.00_0.01/1079d6_8a342f0aa123486a9ebb65eb5cbff6ba~mv2.png">
              <a:hlinkClick r:id="rId57"/>
              <a:extLst>
                <a:ext uri="{FF2B5EF4-FFF2-40B4-BE49-F238E27FC236}">
                  <a16:creationId xmlns:a16="http://schemas.microsoft.com/office/drawing/2014/main" id="{310A0FA6-CED2-445E-9FF0-E0457FE75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798" y="2067678"/>
              <a:ext cx="804857" cy="244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30" descr="Alizent Sigfox">
              <a:extLst>
                <a:ext uri="{FF2B5EF4-FFF2-40B4-BE49-F238E27FC236}">
                  <a16:creationId xmlns:a16="http://schemas.microsoft.com/office/drawing/2014/main" id="{EF0AC53D-5526-444C-BF15-7D12AD3E9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109" y="1127776"/>
              <a:ext cx="694792" cy="197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Image 5" descr="https://brand.sigfox.com/shared/media/1/elements/1/1c2d6340e01cdc2537e1cad7b6ec6561-1080x_.png">
              <a:extLst>
                <a:ext uri="{FF2B5EF4-FFF2-40B4-BE49-F238E27FC236}">
                  <a16:creationId xmlns:a16="http://schemas.microsoft.com/office/drawing/2014/main" id="{66F64B89-25AC-42F6-AF20-E45BAF58E8DA}"/>
                </a:ext>
              </a:extLst>
            </p:cNvPr>
            <p:cNvPicPr/>
            <p:nvPr/>
          </p:nvPicPr>
          <p:blipFill rotWithShape="1"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86" b="32121"/>
            <a:stretch/>
          </p:blipFill>
          <p:spPr bwMode="auto">
            <a:xfrm>
              <a:off x="6671238" y="3313181"/>
              <a:ext cx="1115666" cy="2993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7" name="ZoneTexte 77">
              <a:extLst>
                <a:ext uri="{FF2B5EF4-FFF2-40B4-BE49-F238E27FC236}">
                  <a16:creationId xmlns:a16="http://schemas.microsoft.com/office/drawing/2014/main" id="{830655BE-8F3F-4342-B102-D7CFF3099DE8}"/>
                </a:ext>
              </a:extLst>
            </p:cNvPr>
            <p:cNvSpPr txBox="1"/>
            <p:nvPr/>
          </p:nvSpPr>
          <p:spPr>
            <a:xfrm>
              <a:off x="7095586" y="3499649"/>
              <a:ext cx="742147" cy="260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1200" b="1" dirty="0">
                  <a:solidFill>
                    <a:srgbClr val="230066">
                      <a:lumMod val="60000"/>
                      <a:lumOff val="40000"/>
                    </a:srgbClr>
                  </a:solidFill>
                  <a:latin typeface="Arial Narrow" panose="020B0606020202030204" pitchFamily="34" charset="0"/>
                </a:rPr>
                <a:t>IoT </a:t>
              </a:r>
              <a:r>
                <a:rPr lang="fr-FR" sz="1200" b="1" dirty="0" err="1">
                  <a:solidFill>
                    <a:srgbClr val="230066">
                      <a:lumMod val="60000"/>
                      <a:lumOff val="40000"/>
                    </a:srgbClr>
                  </a:solidFill>
                  <a:latin typeface="Arial Narrow" panose="020B0606020202030204" pitchFamily="34" charset="0"/>
                </a:rPr>
                <a:t>agency</a:t>
              </a:r>
              <a:endParaRPr lang="fr-FR" sz="1200" b="1" dirty="0">
                <a:solidFill>
                  <a:srgbClr val="230066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8" name="Picture 2" descr="Image result for bosch">
              <a:hlinkClick r:id="rId61"/>
              <a:extLst>
                <a:ext uri="{FF2B5EF4-FFF2-40B4-BE49-F238E27FC236}">
                  <a16:creationId xmlns:a16="http://schemas.microsoft.com/office/drawing/2014/main" id="{C5D6A9C3-C90D-4579-974F-F07084440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370" y="1995614"/>
              <a:ext cx="801228" cy="39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Image result for sojitz">
              <a:hlinkClick r:id="rId63"/>
              <a:extLst>
                <a:ext uri="{FF2B5EF4-FFF2-40B4-BE49-F238E27FC236}">
                  <a16:creationId xmlns:a16="http://schemas.microsoft.com/office/drawing/2014/main" id="{5F9E9EC8-D67A-40A2-ACBA-571796D61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2089" y="2886490"/>
              <a:ext cx="597324" cy="36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1">
            <a:extLst>
              <a:ext uri="{FF2B5EF4-FFF2-40B4-BE49-F238E27FC236}">
                <a16:creationId xmlns:a16="http://schemas.microsoft.com/office/drawing/2014/main" id="{D3FB1656-DB1C-4E6C-A546-381498F10B76}"/>
              </a:ext>
            </a:extLst>
          </p:cNvPr>
          <p:cNvSpPr txBox="1"/>
          <p:nvPr/>
        </p:nvSpPr>
        <p:spPr>
          <a:xfrm>
            <a:off x="3568129" y="1687625"/>
            <a:ext cx="1595276" cy="284657"/>
          </a:xfrm>
          <a:prstGeom prst="rect">
            <a:avLst/>
          </a:prstGeom>
          <a:noFill/>
        </p:spPr>
        <p:txBody>
          <a:bodyPr wrap="square" lIns="99023" tIns="49512" rIns="99023" bIns="49512" rtlCol="0" anchor="t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66669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Network Operator</a:t>
            </a:r>
            <a:endParaRPr lang="en-US" sz="1051" b="1" kern="0" dirty="0">
              <a:solidFill>
                <a:srgbClr val="8024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55B033-1ADA-449C-A0DF-A7046B9029F8}"/>
              </a:ext>
            </a:extLst>
          </p:cNvPr>
          <p:cNvSpPr txBox="1"/>
          <p:nvPr/>
        </p:nvSpPr>
        <p:spPr>
          <a:xfrm>
            <a:off x="5240593" y="1687625"/>
            <a:ext cx="2091143" cy="284657"/>
          </a:xfrm>
          <a:prstGeom prst="rect">
            <a:avLst/>
          </a:prstGeom>
          <a:noFill/>
        </p:spPr>
        <p:txBody>
          <a:bodyPr wrap="square" lIns="99023" tIns="49512" rIns="99023" bIns="49512" rtlCol="0" anchor="t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66669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Cloud Operator</a:t>
            </a:r>
            <a:endParaRPr lang="en-US" sz="1051" b="1" kern="0" dirty="0">
              <a:solidFill>
                <a:srgbClr val="8024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3E6D1F0D-8303-4AA2-9DAF-3342923E3B34}"/>
              </a:ext>
            </a:extLst>
          </p:cNvPr>
          <p:cNvGrpSpPr/>
          <p:nvPr/>
        </p:nvGrpSpPr>
        <p:grpSpPr>
          <a:xfrm>
            <a:off x="3218836" y="1023063"/>
            <a:ext cx="4642373" cy="542225"/>
            <a:chOff x="2625028" y="737170"/>
            <a:chExt cx="1457439" cy="5422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9" name="Flèche : chevron 63">
              <a:extLst>
                <a:ext uri="{FF2B5EF4-FFF2-40B4-BE49-F238E27FC236}">
                  <a16:creationId xmlns:a16="http://schemas.microsoft.com/office/drawing/2014/main" id="{F6279467-EEA7-4A53-82AE-9A60B23E28C0}"/>
                </a:ext>
              </a:extLst>
            </p:cNvPr>
            <p:cNvSpPr/>
            <p:nvPr/>
          </p:nvSpPr>
          <p:spPr>
            <a:xfrm>
              <a:off x="2625028" y="737170"/>
              <a:ext cx="1457439" cy="542225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194409"/>
                <a:satOff val="0"/>
                <a:lumOff val="6470"/>
                <a:alphaOff val="0"/>
              </a:schemeClr>
            </a:fillRef>
            <a:effectRef idx="0">
              <a:schemeClr val="accent4">
                <a:hueOff val="-4194409"/>
                <a:satOff val="0"/>
                <a:lumOff val="64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Flèche : chevron 8">
              <a:extLst>
                <a:ext uri="{FF2B5EF4-FFF2-40B4-BE49-F238E27FC236}">
                  <a16:creationId xmlns:a16="http://schemas.microsoft.com/office/drawing/2014/main" id="{03E305A7-73A3-480E-A7F1-5B6DBA2A57DA}"/>
                </a:ext>
              </a:extLst>
            </p:cNvPr>
            <p:cNvSpPr txBox="1"/>
            <p:nvPr/>
          </p:nvSpPr>
          <p:spPr>
            <a:xfrm>
              <a:off x="2896141" y="737170"/>
              <a:ext cx="915214" cy="542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222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Ubuntu"/>
                </a:rPr>
                <a:t>IoT Service Provider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36" y="2454449"/>
            <a:ext cx="1871380" cy="1083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22" y="2403288"/>
            <a:ext cx="1388983" cy="1557867"/>
          </a:xfrm>
          <a:prstGeom prst="rect">
            <a:avLst/>
          </a:prstGeom>
        </p:spPr>
      </p:pic>
      <p:sp>
        <p:nvSpPr>
          <p:cNvPr id="92" name="Flèche : double flèche horizontale 91">
            <a:extLst>
              <a:ext uri="{FF2B5EF4-FFF2-40B4-BE49-F238E27FC236}">
                <a16:creationId xmlns:a16="http://schemas.microsoft.com/office/drawing/2014/main" id="{D79CF7DE-68CD-4EDC-BA5E-174F6C9D8BC4}"/>
              </a:ext>
            </a:extLst>
          </p:cNvPr>
          <p:cNvSpPr/>
          <p:nvPr/>
        </p:nvSpPr>
        <p:spPr>
          <a:xfrm>
            <a:off x="3362836" y="5115263"/>
            <a:ext cx="2173591" cy="419590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IOT Infrastructure</a:t>
            </a:r>
          </a:p>
        </p:txBody>
      </p:sp>
      <p:sp>
        <p:nvSpPr>
          <p:cNvPr id="140" name="Flèche : double flèche horizontale 139">
            <a:extLst>
              <a:ext uri="{FF2B5EF4-FFF2-40B4-BE49-F238E27FC236}">
                <a16:creationId xmlns:a16="http://schemas.microsoft.com/office/drawing/2014/main" id="{9315B3F5-D84C-467A-A458-05F59A961A62}"/>
              </a:ext>
            </a:extLst>
          </p:cNvPr>
          <p:cNvSpPr/>
          <p:nvPr/>
        </p:nvSpPr>
        <p:spPr>
          <a:xfrm>
            <a:off x="3362836" y="5572220"/>
            <a:ext cx="4325785" cy="378372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IOT Connectivity</a:t>
            </a:r>
          </a:p>
        </p:txBody>
      </p:sp>
      <p:pic>
        <p:nvPicPr>
          <p:cNvPr id="146" name="Picture 2" descr="Résultat de recherche d'images pour &quot;SIGFOX LOGO&quot;">
            <a:extLst>
              <a:ext uri="{FF2B5EF4-FFF2-40B4-BE49-F238E27FC236}">
                <a16:creationId xmlns:a16="http://schemas.microsoft.com/office/drawing/2014/main" id="{F8836DC5-067D-4A49-AF9F-6394DB894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29" y="5811446"/>
            <a:ext cx="1026898" cy="4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F0FE1B-1CFB-4FC8-B46D-21A5E97032F5}"/>
              </a:ext>
            </a:extLst>
          </p:cNvPr>
          <p:cNvPicPr>
            <a:picLocks noChangeAspect="1"/>
          </p:cNvPicPr>
          <p:nvPr/>
        </p:nvPicPr>
        <p:blipFill>
          <a:blip r:embed="rId68">
            <a:duotone>
              <a:prstClr val="black"/>
              <a:srgbClr val="CC00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606" y="1040689"/>
            <a:ext cx="3352317" cy="542591"/>
          </a:xfrm>
          <a:prstGeom prst="rect">
            <a:avLst/>
          </a:prstGeom>
          <a:ln>
            <a:noFill/>
          </a:ln>
        </p:spPr>
      </p:pic>
      <p:sp>
        <p:nvSpPr>
          <p:cNvPr id="76" name="Flèche : chevron 6">
            <a:extLst>
              <a:ext uri="{FF2B5EF4-FFF2-40B4-BE49-F238E27FC236}">
                <a16:creationId xmlns:a16="http://schemas.microsoft.com/office/drawing/2014/main" id="{E56CE5B1-75F3-4D82-834B-33F524DB2A32}"/>
              </a:ext>
            </a:extLst>
          </p:cNvPr>
          <p:cNvSpPr txBox="1"/>
          <p:nvPr/>
        </p:nvSpPr>
        <p:spPr>
          <a:xfrm>
            <a:off x="1255722" y="1060825"/>
            <a:ext cx="1272525" cy="494859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pPr algn="ctr" defTabSz="622268">
              <a:spcBef>
                <a:spcPct val="0"/>
              </a:spcBef>
              <a:defRPr/>
            </a:pPr>
            <a:endParaRPr lang="en-US" sz="12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622268">
              <a:spcBef>
                <a:spcPct val="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Device maker</a:t>
            </a:r>
          </a:p>
          <a:p>
            <a:pPr algn="ctr" defTabSz="622268">
              <a:spcBef>
                <a:spcPct val="0"/>
              </a:spcBef>
              <a:defRPr/>
            </a:pPr>
            <a:endParaRPr lang="en-US" sz="12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8620CB-8799-4D69-A950-C83D429EC6F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8595" y="2015558"/>
            <a:ext cx="713840" cy="7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7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26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EAA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BE9D01-C3F8-4C8A-992B-842C66AE4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0036" r="20849" b="-6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92AA4-69CE-4111-B267-0A507AD99C02}"/>
              </a:ext>
            </a:extLst>
          </p:cNvPr>
          <p:cNvSpPr/>
          <p:nvPr/>
        </p:nvSpPr>
        <p:spPr>
          <a:xfrm>
            <a:off x="999241" y="1574276"/>
            <a:ext cx="1062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65" y="190880"/>
            <a:ext cx="8929145" cy="13833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Industrial IoT use cases and personal data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334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E8468DB-4243-4B31-BCEA-CCDEAA782BAE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5574" y="1574275"/>
            <a:ext cx="7855973" cy="3381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Smart Metering</a:t>
            </a:r>
          </a:p>
          <a:p>
            <a:pPr marL="0" indent="0">
              <a:buNone/>
            </a:pPr>
            <a:endParaRPr lang="en-US" dirty="0"/>
          </a:p>
          <a:p>
            <a:pPr marL="0"/>
            <a:r>
              <a:rPr lang="en-US" i="1" dirty="0"/>
              <a:t>Collection of energy consumption data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422ED895-8357-4D7A-9F58-54E5B618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7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C3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469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1DC49F-DB35-446B-B38D-788956E00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28857" r="12798" b="-3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92AA4-69CE-4111-B267-0A507AD99C02}"/>
              </a:ext>
            </a:extLst>
          </p:cNvPr>
          <p:cNvSpPr/>
          <p:nvPr/>
        </p:nvSpPr>
        <p:spPr>
          <a:xfrm>
            <a:off x="999241" y="1574276"/>
            <a:ext cx="1062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0"/>
            <a:ext cx="9028284" cy="18681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Industrial IoT use cases and personal data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334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E8468DB-4243-4B31-BCEA-CCDEAA782BAE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9240" y="1574276"/>
            <a:ext cx="7803891" cy="415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500" b="1" dirty="0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Asset Tracking </a:t>
            </a:r>
            <a:r>
              <a:rPr lang="en-US" b="1" dirty="0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(connected luggage)</a:t>
            </a:r>
          </a:p>
          <a:p>
            <a:endParaRPr lang="en-US" i="1" dirty="0"/>
          </a:p>
          <a:p>
            <a:r>
              <a:rPr lang="en-US" i="1" dirty="0"/>
              <a:t>Collection of location data</a:t>
            </a:r>
          </a:p>
          <a:p>
            <a:endParaRPr lang="en-US" i="1" dirty="0"/>
          </a:p>
          <a:p>
            <a:pPr marL="0"/>
            <a:endParaRPr lang="en-US" sz="2200" dirty="0"/>
          </a:p>
          <a:p>
            <a:pPr marL="0"/>
            <a:endParaRPr lang="en-US" sz="2200" dirty="0"/>
          </a:p>
          <a:p>
            <a:pPr marL="0"/>
            <a:endParaRPr lang="en-US" sz="2200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29ADA198-673E-4B1D-9A29-015A5C0A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82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424656"/>
            <a:ext cx="10734368" cy="803275"/>
          </a:xfrm>
        </p:spPr>
        <p:txBody>
          <a:bodyPr/>
          <a:lstStyle/>
          <a:p>
            <a:r>
              <a:rPr lang="fr-FR" dirty="0">
                <a:solidFill>
                  <a:srgbClr val="333399"/>
                </a:solidFill>
                <a:latin typeface="+mn-lt"/>
              </a:rPr>
              <a:t>IoT and </a:t>
            </a:r>
            <a:r>
              <a:rPr lang="fr-FR" dirty="0" err="1">
                <a:solidFill>
                  <a:srgbClr val="333399"/>
                </a:solidFill>
                <a:latin typeface="+mn-lt"/>
              </a:rPr>
              <a:t>personal</a:t>
            </a:r>
            <a:r>
              <a:rPr lang="fr-FR" dirty="0">
                <a:solidFill>
                  <a:srgbClr val="333399"/>
                </a:solidFill>
                <a:latin typeface="+mn-lt"/>
              </a:rPr>
              <a:t> data: a confession of </a:t>
            </a:r>
            <a:r>
              <a:rPr lang="fr-FR" dirty="0" err="1">
                <a:solidFill>
                  <a:srgbClr val="333399"/>
                </a:solidFill>
                <a:latin typeface="+mn-lt"/>
              </a:rPr>
              <a:t>failure</a:t>
            </a:r>
            <a:r>
              <a:rPr lang="fr-FR" dirty="0">
                <a:solidFill>
                  <a:srgbClr val="333399"/>
                </a:solidFill>
                <a:latin typeface="+mn-lt"/>
              </a:rPr>
              <a:t>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5BB26B-6C2E-47A3-AA42-9FAB2B6D804C}"/>
              </a:ext>
            </a:extLst>
          </p:cNvPr>
          <p:cNvSpPr/>
          <p:nvPr/>
        </p:nvSpPr>
        <p:spPr>
          <a:xfrm>
            <a:off x="707922" y="1227931"/>
            <a:ext cx="10776155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According to a research conducted by 25 data protection regulators worldwide</a:t>
            </a:r>
            <a:r>
              <a:rPr lang="fr-FR" sz="2400" dirty="0">
                <a:solidFill>
                  <a:srgbClr val="000000"/>
                </a:solidFill>
              </a:rPr>
              <a:t> in end of 2016 :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00"/>
                </a:solidFill>
              </a:rPr>
              <a:t>59% of IoT devices failed to explain to users how they process user data</a:t>
            </a:r>
            <a:endParaRPr lang="fr-FR" sz="2400" i="1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00"/>
                </a:solidFill>
              </a:rPr>
              <a:t>68% failed to explain how they store information</a:t>
            </a:r>
            <a:endParaRPr lang="fr-FR" sz="2400" i="1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00"/>
                </a:solidFill>
              </a:rPr>
              <a:t>72% failed to explain how to delete data</a:t>
            </a:r>
            <a:endParaRPr lang="fr-FR" sz="2400" i="1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000000"/>
                </a:solidFill>
              </a:rPr>
              <a:t>38% </a:t>
            </a:r>
            <a:r>
              <a:rPr lang="fr-FR" sz="2400" i="1" dirty="0" err="1">
                <a:solidFill>
                  <a:srgbClr val="000000"/>
                </a:solidFill>
              </a:rPr>
              <a:t>failed</a:t>
            </a:r>
            <a:r>
              <a:rPr lang="fr-FR" sz="2400" i="1" dirty="0">
                <a:solidFill>
                  <a:srgbClr val="000000"/>
                </a:solidFill>
              </a:rPr>
              <a:t> to </a:t>
            </a:r>
            <a:r>
              <a:rPr lang="fr-FR" sz="2400" i="1" dirty="0" err="1">
                <a:solidFill>
                  <a:srgbClr val="000000"/>
                </a:solidFill>
              </a:rPr>
              <a:t>include</a:t>
            </a:r>
            <a:r>
              <a:rPr lang="fr-FR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contact information</a:t>
            </a:r>
            <a:endParaRPr lang="fr-FR" sz="2400" i="1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The study looked at devices like internet-connected thermostats and watches that monitor health</a:t>
            </a:r>
            <a:r>
              <a:rPr lang="en-GB" sz="2400" dirty="0"/>
              <a:t>.</a:t>
            </a:r>
            <a:endParaRPr lang="fr-FR" sz="2400" dirty="0"/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1E99EB-C8A1-4A95-854B-8A9C7760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996" y="3105295"/>
            <a:ext cx="818081" cy="1766887"/>
          </a:xfrm>
          <a:prstGeom prst="rect">
            <a:avLst/>
          </a:prstGeom>
        </p:spPr>
      </p:pic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0D5F0735-44D9-48A0-9E34-84C88132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57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A84766-38EF-4BD8-B0F3-7F0AA2719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5" r="37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FED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92AA4-69CE-4111-B267-0A507AD99C02}"/>
              </a:ext>
            </a:extLst>
          </p:cNvPr>
          <p:cNvSpPr/>
          <p:nvPr/>
        </p:nvSpPr>
        <p:spPr>
          <a:xfrm>
            <a:off x="999241" y="1574276"/>
            <a:ext cx="1062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88490"/>
            <a:ext cx="6174517" cy="10913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IoT – risks and drifts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65431" y="1574276"/>
            <a:ext cx="6586490" cy="4649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/>
            <a:endParaRPr lang="en-US" sz="2000" dirty="0"/>
          </a:p>
          <a:p>
            <a:pPr marL="457200" indent="-457200"/>
            <a:r>
              <a:rPr lang="en-US" dirty="0"/>
              <a:t>Lack of control of the data subject on usage and destination of his/her data</a:t>
            </a:r>
          </a:p>
          <a:p>
            <a:pPr marL="457200"/>
            <a:endParaRPr lang="en-US" dirty="0"/>
          </a:p>
          <a:p>
            <a:pPr marL="457200"/>
            <a:r>
              <a:rPr lang="en-US" dirty="0"/>
              <a:t>Profiling and increasing the marketing profile of the individual</a:t>
            </a:r>
          </a:p>
          <a:p>
            <a:pPr marL="457200"/>
            <a:endParaRPr lang="en-US" dirty="0"/>
          </a:p>
          <a:p>
            <a:pPr marL="457200"/>
            <a:r>
              <a:rPr lang="en-US" dirty="0"/>
              <a:t>Develop a form of surveillance of individuals</a:t>
            </a:r>
            <a:endParaRPr lang="en-US" sz="2000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6EE9DC85-2C45-4442-81D6-E8E0F1D6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7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54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B45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665924-D2C9-4266-8D40-C8A79B613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20395" r="13252" b="5"/>
          <a:stretch/>
        </p:blipFill>
        <p:spPr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92AA4-69CE-4111-B267-0A507AD99C02}"/>
              </a:ext>
            </a:extLst>
          </p:cNvPr>
          <p:cNvSpPr/>
          <p:nvPr/>
        </p:nvSpPr>
        <p:spPr>
          <a:xfrm>
            <a:off x="999241" y="1574276"/>
            <a:ext cx="1062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5" y="-68826"/>
            <a:ext cx="7892845" cy="20219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GDPR and new challenges for the IoT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9265" y="1574276"/>
            <a:ext cx="8286136" cy="4679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2400" dirty="0"/>
          </a:p>
          <a:p>
            <a:r>
              <a:rPr lang="en-US" b="1" dirty="0"/>
              <a:t>Consent </a:t>
            </a:r>
            <a:r>
              <a:rPr lang="en-US" b="1" dirty="0">
                <a:sym typeface="Wingdings" panose="05000000000000000000" pitchFamily="2" charset="2"/>
              </a:rPr>
              <a:t></a:t>
            </a:r>
            <a:r>
              <a:rPr lang="en-US" b="1" dirty="0"/>
              <a:t> </a:t>
            </a:r>
            <a:r>
              <a:rPr lang="en-US" b="1" i="1" dirty="0"/>
              <a:t>s</a:t>
            </a:r>
            <a:r>
              <a:rPr lang="en-US" i="1" dirty="0"/>
              <a:t>pecific, informed, unambiguous and free </a:t>
            </a:r>
          </a:p>
          <a:p>
            <a:pPr lvl="1"/>
            <a:endParaRPr lang="en-US" dirty="0"/>
          </a:p>
          <a:p>
            <a:r>
              <a:rPr lang="en-US" b="1" dirty="0"/>
              <a:t>Data Protection Impact Assessment </a:t>
            </a:r>
            <a:r>
              <a:rPr lang="en-US" b="1" dirty="0">
                <a:sym typeface="Wingdings" panose="05000000000000000000" pitchFamily="2" charset="2"/>
              </a:rPr>
              <a:t> </a:t>
            </a:r>
            <a:r>
              <a:rPr lang="en-US" i="1" dirty="0"/>
              <a:t>systematically</a:t>
            </a:r>
          </a:p>
          <a:p>
            <a:endParaRPr lang="en-US" sz="2400" dirty="0"/>
          </a:p>
          <a:p>
            <a:pPr marL="0"/>
            <a:endParaRPr lang="en-US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A66E00-6982-4EEA-915C-539840B0C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355" y="6253316"/>
            <a:ext cx="3008671" cy="468159"/>
          </a:xfrm>
          <a:prstGeom prst="rect">
            <a:avLst/>
          </a:prstGeom>
        </p:spPr>
      </p:pic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FFCB7FE5-82D6-4203-9AB5-7D268A4D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48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7E8CF3F-7123-4CC0-B9D7-E2FCFE49B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7" r="2015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0AB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27F4378-7B5A-49CC-8FB0-D7DC8CA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10"/>
            <a:ext cx="6586490" cy="1484661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rgbClr val="333399"/>
                </a:solidFill>
                <a:latin typeface="Calibri" panose="020F0502020204030204"/>
                <a:ea typeface="Gulim" panose="020B0600000101010101" pitchFamily="34" charset="-127"/>
              </a:rPr>
              <a:t>GDPR and new challenges for the IoT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73D76-80C1-499B-9BC8-1CF532FF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15118"/>
            <a:ext cx="6586489" cy="4108702"/>
          </a:xfrm>
        </p:spPr>
        <p:txBody>
          <a:bodyPr>
            <a:normAutofit/>
          </a:bodyPr>
          <a:lstStyle/>
          <a:p>
            <a:r>
              <a:rPr lang="en-US" b="1" dirty="0"/>
              <a:t>Information of data subjects</a:t>
            </a:r>
            <a:r>
              <a:rPr lang="en-US" dirty="0"/>
              <a:t> in a concise, transparent, intelligible and easily accessible form, using clear and plain language</a:t>
            </a:r>
          </a:p>
          <a:p>
            <a:pPr lvl="1"/>
            <a:endParaRPr lang="en-US" sz="2800" dirty="0"/>
          </a:p>
          <a:p>
            <a:r>
              <a:rPr lang="en-US" b="1" dirty="0"/>
              <a:t>New rights of data subjects : </a:t>
            </a:r>
            <a:r>
              <a:rPr lang="fr-FR" i="1" dirty="0"/>
              <a:t>to </a:t>
            </a:r>
            <a:r>
              <a:rPr lang="fr-FR" i="1" dirty="0" err="1"/>
              <a:t>erasure</a:t>
            </a:r>
            <a:r>
              <a:rPr lang="fr-FR" i="1" dirty="0"/>
              <a:t>, to data </a:t>
            </a:r>
            <a:r>
              <a:rPr lang="fr-FR" i="1" dirty="0" err="1"/>
              <a:t>portability</a:t>
            </a:r>
            <a:r>
              <a:rPr lang="fr-FR" i="1" dirty="0"/>
              <a:t>, to </a:t>
            </a:r>
            <a:r>
              <a:rPr lang="fr-FR" i="1" dirty="0" err="1"/>
              <a:t>object</a:t>
            </a:r>
            <a:r>
              <a:rPr lang="fr-FR" i="1" dirty="0"/>
              <a:t>, </a:t>
            </a:r>
            <a:r>
              <a:rPr lang="fr-FR" i="1" dirty="0" err="1"/>
              <a:t>including</a:t>
            </a:r>
            <a:r>
              <a:rPr lang="fr-FR" i="1" dirty="0"/>
              <a:t> to profiling</a:t>
            </a:r>
            <a:endParaRPr lang="en-US" i="1" dirty="0"/>
          </a:p>
          <a:p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D1E129-B018-40E4-829D-C8DA96E2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33D307-2949-4307-909F-73A8497F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7796EB-FA47-49A1-A4C1-D840E687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92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6211</TotalTime>
  <Words>425</Words>
  <Application>Microsoft Office PowerPoint</Application>
  <PresentationFormat>Grand écran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Gulim</vt:lpstr>
      <vt:lpstr>Arial</vt:lpstr>
      <vt:lpstr>Arial Narrow</vt:lpstr>
      <vt:lpstr>Calibri</vt:lpstr>
      <vt:lpstr>Calibri Light</vt:lpstr>
      <vt:lpstr>Georgia</vt:lpstr>
      <vt:lpstr>Open Sans</vt:lpstr>
      <vt:lpstr>Ubuntu</vt:lpstr>
      <vt:lpstr>Wingdings</vt:lpstr>
      <vt:lpstr>Thème Office</vt:lpstr>
      <vt:lpstr>Présentation PowerPoint</vt:lpstr>
      <vt:lpstr>IoT and the data economy </vt:lpstr>
      <vt:lpstr>Industrial IoT value chain  - Sigfox in the ecosystem </vt:lpstr>
      <vt:lpstr>Industrial IoT use cases and personal data</vt:lpstr>
      <vt:lpstr>Industrial IoT use cases and personal data</vt:lpstr>
      <vt:lpstr>IoT and personal data: a confession of failure?</vt:lpstr>
      <vt:lpstr>IoT – risks and drifts</vt:lpstr>
      <vt:lpstr>GDPR and new challenges for the IoT</vt:lpstr>
      <vt:lpstr>GDPR and new challenges for the IoT</vt:lpstr>
      <vt:lpstr>GDPR and new challenges for the IoT</vt:lpstr>
      <vt:lpstr>GDPR and new challenges for the IoT</vt:lpstr>
      <vt:lpstr>MERCI - THANK YOU!  Cristina Guttuso  Email: cristina.guttuso@sigfox.com Phone: +33 6 49 31 98 49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220</cp:revision>
  <dcterms:created xsi:type="dcterms:W3CDTF">2018-04-20T10:45:39Z</dcterms:created>
  <dcterms:modified xsi:type="dcterms:W3CDTF">2018-06-04T10:01:20Z</dcterms:modified>
</cp:coreProperties>
</file>